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77" r:id="rId2"/>
    <p:sldId id="359" r:id="rId3"/>
    <p:sldId id="357" r:id="rId4"/>
    <p:sldId id="358" r:id="rId5"/>
    <p:sldId id="381" r:id="rId6"/>
    <p:sldId id="346" r:id="rId7"/>
    <p:sldId id="378" r:id="rId8"/>
    <p:sldId id="360" r:id="rId9"/>
    <p:sldId id="344" r:id="rId10"/>
    <p:sldId id="366" r:id="rId11"/>
    <p:sldId id="382" r:id="rId12"/>
    <p:sldId id="345" r:id="rId13"/>
    <p:sldId id="361" r:id="rId14"/>
    <p:sldId id="350" r:id="rId15"/>
    <p:sldId id="324" r:id="rId16"/>
    <p:sldId id="367" r:id="rId17"/>
    <p:sldId id="383" r:id="rId18"/>
    <p:sldId id="368" r:id="rId19"/>
    <p:sldId id="365" r:id="rId20"/>
    <p:sldId id="352" r:id="rId21"/>
    <p:sldId id="364" r:id="rId22"/>
    <p:sldId id="353" r:id="rId23"/>
    <p:sldId id="379" r:id="rId24"/>
    <p:sldId id="354" r:id="rId25"/>
    <p:sldId id="380" r:id="rId26"/>
    <p:sldId id="384" r:id="rId27"/>
    <p:sldId id="356" r:id="rId28"/>
    <p:sldId id="369" r:id="rId29"/>
    <p:sldId id="386" r:id="rId30"/>
    <p:sldId id="370" r:id="rId31"/>
    <p:sldId id="371" r:id="rId32"/>
    <p:sldId id="372" r:id="rId33"/>
    <p:sldId id="373" r:id="rId34"/>
    <p:sldId id="374" r:id="rId35"/>
    <p:sldId id="376" r:id="rId36"/>
    <p:sldId id="385" r:id="rId37"/>
    <p:sldId id="37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ena Woo" initials="HW" lastIdx="1" clrIdx="0">
    <p:extLst>
      <p:ext uri="{19B8F6BF-5375-455C-9EA6-DF929625EA0E}">
        <p15:presenceInfo xmlns:p15="http://schemas.microsoft.com/office/powerpoint/2012/main" userId="S::helena.woo@uts.edu.au::84ffa4a4-9cb2-4822-a498-72962478cf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87"/>
    <p:restoredTop sz="96327"/>
  </p:normalViewPr>
  <p:slideViewPr>
    <p:cSldViewPr snapToGrid="0" snapToObjects="1">
      <p:cViewPr varScale="1">
        <p:scale>
          <a:sx n="111" d="100"/>
          <a:sy n="111" d="100"/>
        </p:scale>
        <p:origin x="224" y="472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22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-200</c:v>
                </c:pt>
                <c:pt idx="1">
                  <c:v>200</c:v>
                </c:pt>
                <c:pt idx="2">
                  <c:v>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596-4640-8910-993546484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671119"/>
        <c:axId val="406464911"/>
      </c:scatterChart>
      <c:valAx>
        <c:axId val="406671119"/>
        <c:scaling>
          <c:orientation val="minMax"/>
        </c:scaling>
        <c:delete val="0"/>
        <c:axPos val="b"/>
        <c:numFmt formatCode="General" sourceLinked="1"/>
        <c:majorTickMark val="cross"/>
        <c:minorTickMark val="cross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464911"/>
        <c:crosses val="autoZero"/>
        <c:crossBetween val="midCat"/>
      </c:valAx>
      <c:valAx>
        <c:axId val="406464911"/>
        <c:scaling>
          <c:orientation val="minMax"/>
          <c:max val="0.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406671119"/>
        <c:crosses val="autoZero"/>
        <c:crossBetween val="midCat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-200</c:v>
                </c:pt>
                <c:pt idx="1">
                  <c:v>200</c:v>
                </c:pt>
                <c:pt idx="2">
                  <c:v>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596-4640-8910-993546484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671119"/>
        <c:axId val="406464911"/>
      </c:scatterChart>
      <c:valAx>
        <c:axId val="406671119"/>
        <c:scaling>
          <c:orientation val="minMax"/>
          <c:max val="300"/>
          <c:min val="-300"/>
        </c:scaling>
        <c:delete val="0"/>
        <c:axPos val="b"/>
        <c:numFmt formatCode="General" sourceLinked="1"/>
        <c:majorTickMark val="cross"/>
        <c:minorTickMark val="cross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464911"/>
        <c:crosses val="autoZero"/>
        <c:crossBetween val="midCat"/>
      </c:valAx>
      <c:valAx>
        <c:axId val="406464911"/>
        <c:scaling>
          <c:orientation val="minMax"/>
          <c:max val="0.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406671119"/>
        <c:crosses val="autoZero"/>
        <c:crossBetween val="midCat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-200</c:v>
                </c:pt>
                <c:pt idx="1">
                  <c:v>200</c:v>
                </c:pt>
                <c:pt idx="2">
                  <c:v>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596-4640-8910-993546484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671119"/>
        <c:axId val="406464911"/>
      </c:scatterChart>
      <c:valAx>
        <c:axId val="406671119"/>
        <c:scaling>
          <c:orientation val="minMax"/>
          <c:max val="300"/>
          <c:min val="-300"/>
        </c:scaling>
        <c:delete val="0"/>
        <c:axPos val="b"/>
        <c:numFmt formatCode="General" sourceLinked="1"/>
        <c:majorTickMark val="cross"/>
        <c:minorTickMark val="cross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464911"/>
        <c:crosses val="autoZero"/>
        <c:crossBetween val="midCat"/>
      </c:valAx>
      <c:valAx>
        <c:axId val="406464911"/>
        <c:scaling>
          <c:orientation val="minMax"/>
          <c:max val="0.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406671119"/>
        <c:crosses val="autoZero"/>
        <c:crossBetween val="midCat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27BE0-8D26-2C46-B592-87513771FDEF}" type="datetimeFigureOut">
              <a:rPr lang="en-US" smtClean="0"/>
              <a:t>8/18/24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4B19-607B-B942-B14B-DB932692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E1ED748-4D69-8E47-8745-96A1DB414755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1711104"/>
            <a:ext cx="10483912" cy="5146896"/>
          </a:xfrm>
        </p:spPr>
        <p:txBody>
          <a:bodyPr anchor="b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69145" y="2674620"/>
            <a:ext cx="6522855" cy="1000635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570" y="3943226"/>
            <a:ext cx="6534430" cy="119008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4D88D99-EB51-FD47-95CE-4A69A947C0B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31008" y="1271452"/>
            <a:ext cx="5226518" cy="5033558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313907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435921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48104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4D88D99-EB51-FD47-95CE-4A69A947C0B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31008" y="1271452"/>
            <a:ext cx="5226518" cy="5033558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313907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435921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115681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C6F0645-197D-B84F-B675-88DE6BD5597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" y="2291617"/>
            <a:ext cx="3550507" cy="2307514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58146" y="2089539"/>
            <a:ext cx="5670619" cy="1220142"/>
          </a:xfrm>
        </p:spPr>
        <p:txBody>
          <a:bodyPr anchor="b">
            <a:noAutofit/>
          </a:bodyPr>
          <a:lstStyle>
            <a:lvl1pPr algn="l">
              <a:defRPr lang="en-AU" sz="2800" b="1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58146" y="3362941"/>
            <a:ext cx="5670619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1F13B9-1247-F34B-A392-F9E28C093B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70302" y="2291617"/>
            <a:ext cx="1684454" cy="2294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89A93-1F8F-3447-A5DD-76B2726A6D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8530" y="0"/>
            <a:ext cx="710973" cy="2291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93C822-ADCD-2D46-9609-52E133B6AA8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6376" y="4586288"/>
            <a:ext cx="1407458" cy="2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53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58146" y="973433"/>
            <a:ext cx="5670619" cy="1220142"/>
          </a:xfrm>
        </p:spPr>
        <p:txBody>
          <a:bodyPr anchor="b">
            <a:noAutofit/>
          </a:bodyPr>
          <a:lstStyle>
            <a:lvl1pPr algn="l">
              <a:defRPr lang="en-AU" sz="2800" b="1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Ac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58146" y="2543833"/>
            <a:ext cx="5670619" cy="276539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 would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B2CA02-5619-624F-A973-2319DAB02C15}"/>
              </a:ext>
            </a:extLst>
          </p:cNvPr>
          <p:cNvSpPr/>
          <p:nvPr userDrawn="1"/>
        </p:nvSpPr>
        <p:spPr>
          <a:xfrm>
            <a:off x="6266046" y="5515276"/>
            <a:ext cx="365760" cy="1342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D2F0AF-EA09-B44A-BA29-1E0081E85CDB}"/>
              </a:ext>
            </a:extLst>
          </p:cNvPr>
          <p:cNvCxnSpPr>
            <a:cxnSpLocks/>
          </p:cNvCxnSpPr>
          <p:nvPr userDrawn="1"/>
        </p:nvCxnSpPr>
        <p:spPr>
          <a:xfrm>
            <a:off x="6035675" y="5518150"/>
            <a:ext cx="0" cy="133985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423A92-648F-B041-B3DE-B949C6337207}"/>
              </a:ext>
            </a:extLst>
          </p:cNvPr>
          <p:cNvCxnSpPr>
            <a:cxnSpLocks/>
          </p:cNvCxnSpPr>
          <p:nvPr userDrawn="1"/>
        </p:nvCxnSpPr>
        <p:spPr>
          <a:xfrm>
            <a:off x="6782172" y="5518150"/>
            <a:ext cx="0" cy="133985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0B39B04-92E5-BF44-A749-1972D25D3E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93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AE0ADC-615D-6448-A454-8E3BFDFE3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0" b="10407"/>
          <a:stretch/>
        </p:blipFill>
        <p:spPr>
          <a:xfrm>
            <a:off x="1874133" y="0"/>
            <a:ext cx="8508357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79262" y="2201937"/>
            <a:ext cx="5809126" cy="341762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lang="en-AU" sz="2900" smtClean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35994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969208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388298"/>
            <a:ext cx="10957594" cy="4081404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4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4769769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err="1">
                <a:effectLst/>
                <a:latin typeface="Helvetica" pitchFamily="2" charset="0"/>
              </a:rPr>
              <a:t>Tiunt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9C1BB-5DB3-4545-BC15-9C1CC6D87E1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544393" y="3847315"/>
            <a:ext cx="3945836" cy="1976435"/>
          </a:xfrm>
          <a:solidFill>
            <a:schemeClr val="tx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F96B60-C3E6-1E43-A1EF-B695A728B08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490229" y="3842720"/>
            <a:ext cx="1991767" cy="1976435"/>
          </a:xfrm>
          <a:solidFill>
            <a:schemeClr val="accent1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424C1E3-128E-1F4F-A796-DB00C9C8B74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544393" y="1882718"/>
            <a:ext cx="1980337" cy="1976435"/>
          </a:xfrm>
          <a:solidFill>
            <a:schemeClr val="bg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D2F31-417C-334D-B0FD-273964A6804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524730" y="1878123"/>
            <a:ext cx="3957267" cy="1976435"/>
          </a:xfr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053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335070" cy="72626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6479" y="2507743"/>
            <a:ext cx="10756142" cy="3123623"/>
          </a:xfrm>
          <a:noFill/>
        </p:spPr>
        <p:txBody>
          <a:bodyPr tIns="90000" bIns="46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r>
              <a:rPr lang="en-US" dirty="0"/>
              <a:t>Click to insert table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48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947646" y="2182197"/>
            <a:ext cx="4213990" cy="3515695"/>
          </a:xfrm>
          <a:noFill/>
        </p:spPr>
        <p:txBody>
          <a:bodyPr tIns="0" bIns="468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ClrTx/>
              <a:buSzTx/>
              <a:buFont typeface="Arial" panose="020B0604020202020204" pitchFamily="34" charset="0"/>
              <a:buNone/>
              <a:tabLst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96D124-1F00-DC4C-9384-D7CA80EA6C5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916478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850596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8520DE-9604-514D-9A44-1CC3729B9F82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8416" y="2272421"/>
            <a:ext cx="5113662" cy="1186004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658416" y="3745828"/>
            <a:ext cx="5113662" cy="13284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6DC7C851-CFFF-5142-B698-9A19B56DBC1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674321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75705F-056C-E84F-941D-51846364E08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008966" y="1846729"/>
            <a:ext cx="5463655" cy="3953434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text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7569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763310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83484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259A-862A-C714-8B37-4C741E00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4404A-6330-1D79-193F-67117B5C9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A5DF-5671-B96A-34B9-F2961299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6AAF-4C5E-E547-8420-8ED8389F8055}" type="datetimeFigureOut">
              <a:rPr lang="en-AU" smtClean="0"/>
              <a:t>18/8/2024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3DA8B-42A5-B989-6F4C-19A3AC2D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936F-8CF8-4D5D-85A8-22C2D218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949E-BB66-2742-87B9-7A31AE9D5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8442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CDC8335-2624-9446-A90D-6DDFCA9AC2FF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5118" y="2181652"/>
            <a:ext cx="4232797" cy="1247348"/>
          </a:xfrm>
        </p:spPr>
        <p:txBody>
          <a:bodyPr anchor="t"/>
          <a:lstStyle>
            <a:lvl1pPr>
              <a:defRPr sz="3400" b="1" spc="-3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535118" y="3429000"/>
            <a:ext cx="4232797" cy="21851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D74A7-5BDD-6A4F-B249-910440AD9E9A}"/>
              </a:ext>
            </a:extLst>
          </p:cNvPr>
          <p:cNvSpPr txBox="1"/>
          <p:nvPr userDrawn="1"/>
        </p:nvSpPr>
        <p:spPr>
          <a:xfrm>
            <a:off x="619685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A5829D-0D3F-904D-9EA2-9538BC4D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23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F461D9-7978-1349-866D-E5697B7D998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1FD67-3299-CA49-B972-E63A734FFB5E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084B7-6B12-EB47-8096-902B752E3A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12788" y="2382129"/>
            <a:ext cx="4814292" cy="1157029"/>
          </a:xfrm>
        </p:spPr>
        <p:txBody>
          <a:bodyPr anchor="ctr">
            <a:noAutofit/>
          </a:bodyPr>
          <a:lstStyle>
            <a:lvl1pPr algn="l">
              <a:defRPr lang="en-AU" sz="3400" b="1" spc="-30" baseline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F3B029A-70EF-BD40-862C-C1426A0C7BD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308489" y="3494333"/>
            <a:ext cx="4018641" cy="132912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701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85B35B0-7E16-6347-9ABB-1E71DBC12D5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6391175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B5CED-F544-F742-9789-3164A6A500D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2"/>
                </a:solidFill>
              </a:rPr>
              <a:t>UTS CRICOS 00099F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20890" y="3301566"/>
            <a:ext cx="5071110" cy="1201854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0890" y="4670298"/>
            <a:ext cx="5071110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52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A0ED4D8-6F83-E64C-B78D-18D8732B420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191188" y="-766482"/>
            <a:ext cx="6561492" cy="656149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58429" y="4663440"/>
            <a:ext cx="5592436" cy="176262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7304E-0E27-AF47-BD7A-0A8B3B31AC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2849" y="707332"/>
            <a:ext cx="748146" cy="709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341A3-F22A-8F43-98A2-33A1DF177A0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311428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</p:spTree>
    <p:extLst>
      <p:ext uri="{BB962C8B-B14F-4D97-AF65-F5344CB8AC3E}">
        <p14:creationId xmlns:p14="http://schemas.microsoft.com/office/powerpoint/2010/main" val="260135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80960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ver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19590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10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E1AB-6A0A-AC44-83B9-9FAC961E3C28}" type="datetimeFigureOut">
              <a:rPr lang="en-US" smtClean="0"/>
              <a:t>8/18/24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1063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FA37-3D95-DD4F-A79E-5508DFB6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6" r:id="rId3"/>
    <p:sldLayoutId id="2147483707" r:id="rId4"/>
    <p:sldLayoutId id="2147483708" r:id="rId5"/>
    <p:sldLayoutId id="2147483685" r:id="rId6"/>
    <p:sldLayoutId id="2147483716" r:id="rId7"/>
    <p:sldLayoutId id="2147483715" r:id="rId8"/>
    <p:sldLayoutId id="2147483726" r:id="rId9"/>
    <p:sldLayoutId id="2147483718" r:id="rId10"/>
    <p:sldLayoutId id="2147483728" r:id="rId11"/>
    <p:sldLayoutId id="2147483688" r:id="rId12"/>
    <p:sldLayoutId id="2147483729" r:id="rId13"/>
    <p:sldLayoutId id="2147483720" r:id="rId14"/>
    <p:sldLayoutId id="2147483703" r:id="rId15"/>
    <p:sldLayoutId id="2147483727" r:id="rId16"/>
    <p:sldLayoutId id="2147483721" r:id="rId17"/>
    <p:sldLayoutId id="2147483723" r:id="rId18"/>
    <p:sldLayoutId id="2147483724" r:id="rId19"/>
    <p:sldLayoutId id="2147483722" r:id="rId20"/>
    <p:sldLayoutId id="2147483725" r:id="rId21"/>
    <p:sldLayoutId id="214748373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758E506-6248-D58E-EA86-8A56C2A86BE8}"/>
              </a:ext>
            </a:extLst>
          </p:cNvPr>
          <p:cNvSpPr txBox="1"/>
          <p:nvPr/>
        </p:nvSpPr>
        <p:spPr>
          <a:xfrm>
            <a:off x="749696" y="953856"/>
            <a:ext cx="63702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/>
              <a:t>Prospect </a:t>
            </a:r>
            <a:r>
              <a:rPr lang="en-AU" sz="4800"/>
              <a:t>theory examples I</a:t>
            </a:r>
            <a:endParaRPr lang="en-AU" sz="4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8F90F-A8DA-E166-40D9-DA72817DF913}"/>
              </a:ext>
            </a:extLst>
          </p:cNvPr>
          <p:cNvSpPr txBox="1"/>
          <p:nvPr/>
        </p:nvSpPr>
        <p:spPr>
          <a:xfrm>
            <a:off x="749694" y="2431183"/>
            <a:ext cx="4252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  <a:p>
            <a:r>
              <a:rPr lang="en-AU" sz="2400" dirty="0"/>
              <a:t>Notes on Behavioural Economics</a:t>
            </a:r>
          </a:p>
          <a:p>
            <a:endParaRPr lang="en-AU" sz="2400" dirty="0"/>
          </a:p>
          <a:p>
            <a:r>
              <a:rPr lang="en-AU" sz="2400" dirty="0"/>
              <a:t>Jason Collins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05B01-79FD-0AA0-D92E-CBE692983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555" y="1754966"/>
            <a:ext cx="5103034" cy="51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3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−20&lt;−12.56=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4">
            <a:extLst>
              <a:ext uri="{FF2B5EF4-FFF2-40B4-BE49-F238E27FC236}">
                <a16:creationId xmlns:a16="http://schemas.microsoft.com/office/drawing/2014/main" id="{1EBE832B-45DE-6F5E-5023-2D467E98F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50:50 gamble: accept or reject after a loss?</a:t>
            </a:r>
          </a:p>
        </p:txBody>
      </p:sp>
    </p:spTree>
    <p:extLst>
      <p:ext uri="{BB962C8B-B14F-4D97-AF65-F5344CB8AC3E}">
        <p14:creationId xmlns:p14="http://schemas.microsoft.com/office/powerpoint/2010/main" val="1365475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EBE832B-45DE-6F5E-5023-2D467E98F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50:50 gamble: accept or reject after a loss?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1242738-4B57-CDA5-21EF-E979D3D1B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88" y="1060269"/>
            <a:ext cx="8116824" cy="579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648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3BA5C11A-E7B4-432F-A64B-D4ED74EDF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55"/>
          <a:stretch/>
        </p:blipFill>
        <p:spPr>
          <a:xfrm>
            <a:off x="3064764" y="1056444"/>
            <a:ext cx="6062472" cy="5804494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66FC55E0-71A7-1FE7-1B51-DBD4E50D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50:50 gamble: accept or reject after adaptation to loss?</a:t>
            </a:r>
          </a:p>
        </p:txBody>
      </p:sp>
    </p:spTree>
    <p:extLst>
      <p:ext uri="{BB962C8B-B14F-4D97-AF65-F5344CB8AC3E}">
        <p14:creationId xmlns:p14="http://schemas.microsoft.com/office/powerpoint/2010/main" val="3978949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C69A8D-A425-87DA-0624-9F24B1766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94" b="2260"/>
          <a:stretch/>
        </p:blipFill>
        <p:spPr>
          <a:xfrm>
            <a:off x="2397418" y="589218"/>
            <a:ext cx="7397163" cy="6268782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E8119966-837F-CA66-FCC5-039201094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50:50 gamble: accept or reject after a win?</a:t>
            </a:r>
          </a:p>
        </p:txBody>
      </p:sp>
    </p:spTree>
    <p:extLst>
      <p:ext uri="{BB962C8B-B14F-4D97-AF65-F5344CB8AC3E}">
        <p14:creationId xmlns:p14="http://schemas.microsoft.com/office/powerpoint/2010/main" val="600139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A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32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AU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32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32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=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10000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+110</m:t>
                          </m:r>
                        </m:e>
                      </m:d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10000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−100</m:t>
                          </m:r>
                        </m:e>
                      </m:d>
                    </m:oMath>
                  </m:oMathPara>
                </a14:m>
                <a:endParaRPr lang="en-AU" sz="32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10110</m:t>
                              </m:r>
                            </m:e>
                          </m:d>
                        </m:e>
                        <m:sup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9900</m:t>
                              </m:r>
                            </m:e>
                          </m:d>
                        </m:e>
                        <m:sup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100.02</m:t>
                      </m:r>
                    </m:oMath>
                  </m:oMathPara>
                </a14:m>
                <a:endParaRPr lang="en-US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4">
            <a:extLst>
              <a:ext uri="{FF2B5EF4-FFF2-40B4-BE49-F238E27FC236}">
                <a16:creationId xmlns:a16="http://schemas.microsoft.com/office/drawing/2014/main" id="{F04E54F8-E99D-F582-7712-DFB9E927E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50:50 gamble: accept or reject after a win?</a:t>
            </a:r>
          </a:p>
        </p:txBody>
      </p:sp>
    </p:spTree>
    <p:extLst>
      <p:ext uri="{BB962C8B-B14F-4D97-AF65-F5344CB8AC3E}">
        <p14:creationId xmlns:p14="http://schemas.microsoft.com/office/powerpoint/2010/main" val="3033356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10000</m:t>
                          </m:r>
                        </m:e>
                      </m:d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A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10000</m:t>
                          </m:r>
                        </m:e>
                        <m:sup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4">
            <a:extLst>
              <a:ext uri="{FF2B5EF4-FFF2-40B4-BE49-F238E27FC236}">
                <a16:creationId xmlns:a16="http://schemas.microsoft.com/office/drawing/2014/main" id="{4A61FC95-7CEA-77D5-7E24-0B415EE7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50:50 gamble: accept or reject after a win?</a:t>
            </a:r>
          </a:p>
        </p:txBody>
      </p:sp>
    </p:spTree>
    <p:extLst>
      <p:ext uri="{BB962C8B-B14F-4D97-AF65-F5344CB8AC3E}">
        <p14:creationId xmlns:p14="http://schemas.microsoft.com/office/powerpoint/2010/main" val="1956937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4A61FC95-7CEA-77D5-7E24-0B415EE7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50:50 gamble: accept or reject after a win?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5">
                <a:extLst>
                  <a:ext uri="{FF2B5EF4-FFF2-40B4-BE49-F238E27FC236}">
                    <a16:creationId xmlns:a16="http://schemas.microsoft.com/office/drawing/2014/main" id="{3CBEB284-B80E-71CF-B383-EDF7BDE96E02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627854" y="1388298"/>
                <a:ext cx="10957594" cy="4081404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100&lt;−100.02=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5" name="Text Placeholder 5">
                <a:extLst>
                  <a:ext uri="{FF2B5EF4-FFF2-40B4-BE49-F238E27FC236}">
                    <a16:creationId xmlns:a16="http://schemas.microsoft.com/office/drawing/2014/main" id="{3CBEB284-B80E-71CF-B383-EDF7BDE96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627854" y="1388298"/>
                <a:ext cx="10957594" cy="40814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542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4A61FC95-7CEA-77D5-7E24-0B415EE7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50:50 gamble: accept or reject after a win?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ED4C84E-0CD8-AC5C-C480-DCCDF88B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910" y="1056444"/>
            <a:ext cx="8122179" cy="580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677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AU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AU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AU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AU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where</m:t>
                              </m:r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A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AU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AU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A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A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AU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A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where</m:t>
                              </m:r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7870" t="-59627" b="-214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A1D6F542-D8D6-9209-7130-071BD24F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60:40 gamble</a:t>
            </a:r>
          </a:p>
        </p:txBody>
      </p:sp>
    </p:spTree>
    <p:extLst>
      <p:ext uri="{BB962C8B-B14F-4D97-AF65-F5344CB8AC3E}">
        <p14:creationId xmlns:p14="http://schemas.microsoft.com/office/powerpoint/2010/main" val="38352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AU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AU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AU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AU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where</m:t>
                              </m:r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AU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AU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AU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A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AU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AU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A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where</m:t>
                              </m:r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endParaRPr lang="en-AU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A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=(0.6, $150;0.4, −$100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59627" b="-214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A1D6F542-D8D6-9209-7130-071BD24F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60:40 gamble</a:t>
            </a:r>
          </a:p>
        </p:txBody>
      </p:sp>
    </p:spTree>
    <p:extLst>
      <p:ext uri="{BB962C8B-B14F-4D97-AF65-F5344CB8AC3E}">
        <p14:creationId xmlns:p14="http://schemas.microsoft.com/office/powerpoint/2010/main" val="4169492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AU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AU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AU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AU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where</m:t>
                              </m:r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AU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AU" sz="3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AU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AU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AU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AU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where</m:t>
                              </m:r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sz="3200" dirty="0">
                  <a:solidFill>
                    <a:schemeClr val="tx1"/>
                  </a:solidFill>
                </a:endParaRPr>
              </a:p>
              <a:p>
                <a:endParaRPr lang="en-A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68323" b="-3882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4">
            <a:extLst>
              <a:ext uri="{FF2B5EF4-FFF2-40B4-BE49-F238E27FC236}">
                <a16:creationId xmlns:a16="http://schemas.microsoft.com/office/drawing/2014/main" id="{B58761A3-D6D0-337E-DF13-9C27E2C31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50:50 gamble</a:t>
            </a:r>
          </a:p>
        </p:txBody>
      </p:sp>
    </p:spTree>
    <p:extLst>
      <p:ext uri="{BB962C8B-B14F-4D97-AF65-F5344CB8AC3E}">
        <p14:creationId xmlns:p14="http://schemas.microsoft.com/office/powerpoint/2010/main" val="3690978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=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−100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  <m:sup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0.652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81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4">
            <a:extLst>
              <a:ext uri="{FF2B5EF4-FFF2-40B4-BE49-F238E27FC236}">
                <a16:creationId xmlns:a16="http://schemas.microsoft.com/office/drawing/2014/main" id="{C2617C40-F996-DCDD-7FAD-1D9BAAC6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60:40 gamble: accept or reject?</a:t>
            </a:r>
          </a:p>
        </p:txBody>
      </p:sp>
    </p:spTree>
    <p:extLst>
      <p:ext uri="{BB962C8B-B14F-4D97-AF65-F5344CB8AC3E}">
        <p14:creationId xmlns:p14="http://schemas.microsoft.com/office/powerpoint/2010/main" val="3733204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4">
            <a:extLst>
              <a:ext uri="{FF2B5EF4-FFF2-40B4-BE49-F238E27FC236}">
                <a16:creationId xmlns:a16="http://schemas.microsoft.com/office/drawing/2014/main" id="{B578EE9D-9D96-0957-F801-95E7277D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60:40 gamble: accept or reject?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DE8134E-733D-36CC-D853-0E177442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056444"/>
            <a:ext cx="8153400" cy="582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056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81066D6-269D-9AB0-DF4E-51268BC16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7" b="2084"/>
          <a:stretch/>
        </p:blipFill>
        <p:spPr>
          <a:xfrm>
            <a:off x="3001837" y="1056444"/>
            <a:ext cx="6188326" cy="5801556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436F9B6F-0DB2-A9F2-0AFA-ADFEF4640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60:40 gamble: accept or reject after a loss?</a:t>
            </a:r>
          </a:p>
        </p:txBody>
      </p:sp>
    </p:spTree>
    <p:extLst>
      <p:ext uri="{BB962C8B-B14F-4D97-AF65-F5344CB8AC3E}">
        <p14:creationId xmlns:p14="http://schemas.microsoft.com/office/powerpoint/2010/main" val="2485430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58A7F3-DF63-573F-296A-B4C0F4625770}"/>
              </a:ext>
            </a:extLst>
          </p:cNvPr>
          <p:cNvGraphicFramePr/>
          <p:nvPr/>
        </p:nvGraphicFramePr>
        <p:xfrm>
          <a:off x="790575" y="3026833"/>
          <a:ext cx="10610850" cy="80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0CF81F-F363-0F53-C0B1-EE7E6E80CA64}"/>
              </a:ext>
            </a:extLst>
          </p:cNvPr>
          <p:cNvSpPr txBox="1"/>
          <p:nvPr/>
        </p:nvSpPr>
        <p:spPr>
          <a:xfrm>
            <a:off x="2335808" y="4145117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/>
              <a:t>New wealth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114340-E6AE-7160-9F5F-8AC429F3B596}"/>
              </a:ext>
            </a:extLst>
          </p:cNvPr>
          <p:cNvCxnSpPr>
            <a:cxnSpLocks/>
          </p:cNvCxnSpPr>
          <p:nvPr/>
        </p:nvCxnSpPr>
        <p:spPr>
          <a:xfrm flipV="1">
            <a:off x="3620775" y="3536949"/>
            <a:ext cx="0" cy="58843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E29F0792-40F8-72FC-0AA3-5212F610087E}"/>
              </a:ext>
            </a:extLst>
          </p:cNvPr>
          <p:cNvSpPr/>
          <p:nvPr/>
        </p:nvSpPr>
        <p:spPr>
          <a:xfrm>
            <a:off x="3620775" y="2593290"/>
            <a:ext cx="2475224" cy="1365767"/>
          </a:xfrm>
          <a:prstGeom prst="arc">
            <a:avLst>
              <a:gd name="adj1" fmla="val 11156882"/>
              <a:gd name="adj2" fmla="val 21440137"/>
            </a:avLst>
          </a:pr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713AB88-233F-6495-2FC0-FDE0AAA9028D}"/>
              </a:ext>
            </a:extLst>
          </p:cNvPr>
          <p:cNvSpPr/>
          <p:nvPr/>
        </p:nvSpPr>
        <p:spPr>
          <a:xfrm flipH="1">
            <a:off x="1983393" y="2552700"/>
            <a:ext cx="1637382" cy="1392766"/>
          </a:xfrm>
          <a:prstGeom prst="arc">
            <a:avLst>
              <a:gd name="adj1" fmla="val 11156882"/>
              <a:gd name="adj2" fmla="val 21440137"/>
            </a:avLst>
          </a:pr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4DB624-0C78-30CC-3E24-A54E2DBB5CE9}"/>
              </a:ext>
            </a:extLst>
          </p:cNvPr>
          <p:cNvSpPr txBox="1"/>
          <p:nvPr/>
        </p:nvSpPr>
        <p:spPr>
          <a:xfrm>
            <a:off x="4380225" y="5008034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/>
              <a:t>Reference point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60509A-B58E-DA11-8763-9BD7DE8930F2}"/>
              </a:ext>
            </a:extLst>
          </p:cNvPr>
          <p:cNvCxnSpPr>
            <a:cxnSpLocks/>
            <a:stCxn id="19" idx="0"/>
            <a:endCxn id="7" idx="2"/>
          </p:cNvCxnSpPr>
          <p:nvPr/>
        </p:nvCxnSpPr>
        <p:spPr>
          <a:xfrm flipH="1" flipV="1">
            <a:off x="6096000" y="3831166"/>
            <a:ext cx="5209" cy="117686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20D0BF-4D27-C530-BC04-5B97564AFCBC}"/>
              </a:ext>
            </a:extLst>
          </p:cNvPr>
          <p:cNvSpPr txBox="1"/>
          <p:nvPr/>
        </p:nvSpPr>
        <p:spPr>
          <a:xfrm>
            <a:off x="3926263" y="1191360"/>
            <a:ext cx="19589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Win gamble (+150)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32E17-BCFF-D6C2-5461-74A23F9EBDC1}"/>
              </a:ext>
            </a:extLst>
          </p:cNvPr>
          <p:cNvSpPr txBox="1"/>
          <p:nvPr/>
        </p:nvSpPr>
        <p:spPr>
          <a:xfrm>
            <a:off x="1734831" y="1169998"/>
            <a:ext cx="21345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Lose gamble</a:t>
            </a:r>
            <a:br>
              <a:rPr lang="en-AU" sz="2800" dirty="0"/>
            </a:br>
            <a:r>
              <a:rPr lang="en-AU" sz="2800" dirty="0"/>
              <a:t>(-100)</a:t>
            </a: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7F862CEA-352C-09B9-B7BD-DD2E1C05E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60:40 gamble: accept or reject after a loss?</a:t>
            </a:r>
          </a:p>
        </p:txBody>
      </p:sp>
    </p:spTree>
    <p:extLst>
      <p:ext uri="{BB962C8B-B14F-4D97-AF65-F5344CB8AC3E}">
        <p14:creationId xmlns:p14="http://schemas.microsoft.com/office/powerpoint/2010/main" val="276226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=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6 </m:t>
                      </m:r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−150+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−150−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</m:oMath>
                  </m:oMathPara>
                </a14:m>
                <a:endParaRPr lang="en-AU" sz="32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12.649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4">
            <a:extLst>
              <a:ext uri="{FF2B5EF4-FFF2-40B4-BE49-F238E27FC236}">
                <a16:creationId xmlns:a16="http://schemas.microsoft.com/office/drawing/2014/main" id="{C82EF426-8673-EBDB-21AF-DC1BCF92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60:40 gamble: accept or reject after a loss?</a:t>
            </a:r>
          </a:p>
        </p:txBody>
      </p:sp>
    </p:spTree>
    <p:extLst>
      <p:ext uri="{BB962C8B-B14F-4D97-AF65-F5344CB8AC3E}">
        <p14:creationId xmlns:p14="http://schemas.microsoft.com/office/powerpoint/2010/main" val="653279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−150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=−2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p>
                        <m:sSup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150</m:t>
                          </m:r>
                        </m:e>
                        <m:sup>
                          <m:f>
                            <m:fPr>
                              <m:ctrlP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AU" sz="32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24.495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4">
            <a:extLst>
              <a:ext uri="{FF2B5EF4-FFF2-40B4-BE49-F238E27FC236}">
                <a16:creationId xmlns:a16="http://schemas.microsoft.com/office/drawing/2014/main" id="{37D07523-6E75-3D61-9219-4B62BE759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60:40 gamble: accept or reject after a loss?</a:t>
            </a:r>
          </a:p>
        </p:txBody>
      </p:sp>
    </p:spTree>
    <p:extLst>
      <p:ext uri="{BB962C8B-B14F-4D97-AF65-F5344CB8AC3E}">
        <p14:creationId xmlns:p14="http://schemas.microsoft.com/office/powerpoint/2010/main" val="3486681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4A61FC95-7CEA-77D5-7E24-0B415EE7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60:40 gamble: accept or reject after a win?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5">
                <a:extLst>
                  <a:ext uri="{FF2B5EF4-FFF2-40B4-BE49-F238E27FC236}">
                    <a16:creationId xmlns:a16="http://schemas.microsoft.com/office/drawing/2014/main" id="{3CBEB284-B80E-71CF-B383-EDF7BDE96E02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627854" y="1388298"/>
                <a:ext cx="10957594" cy="4081404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−24.495&lt;−12.649=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5" name="Text Placeholder 5">
                <a:extLst>
                  <a:ext uri="{FF2B5EF4-FFF2-40B4-BE49-F238E27FC236}">
                    <a16:creationId xmlns:a16="http://schemas.microsoft.com/office/drawing/2014/main" id="{3CBEB284-B80E-71CF-B383-EDF7BDE96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627854" y="1388298"/>
                <a:ext cx="10957594" cy="40814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88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7D280BD-65BA-7E0D-2C55-51986F90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911" y="1056444"/>
            <a:ext cx="8122177" cy="580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4">
            <a:extLst>
              <a:ext uri="{FF2B5EF4-FFF2-40B4-BE49-F238E27FC236}">
                <a16:creationId xmlns:a16="http://schemas.microsoft.com/office/drawing/2014/main" id="{370E463E-9D98-AA44-FFF7-ED960874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60:40 gamble: accept or reject after a loss?</a:t>
            </a:r>
          </a:p>
        </p:txBody>
      </p:sp>
    </p:spTree>
    <p:extLst>
      <p:ext uri="{BB962C8B-B14F-4D97-AF65-F5344CB8AC3E}">
        <p14:creationId xmlns:p14="http://schemas.microsoft.com/office/powerpoint/2010/main" val="3103576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AU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AU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AU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AU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where</m:t>
                              </m:r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AU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AU" sz="3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AU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AU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AU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AU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where</m:t>
                              </m:r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sz="3200" dirty="0">
                  <a:solidFill>
                    <a:schemeClr val="tx1"/>
                  </a:solidFill>
                </a:endParaRPr>
              </a:p>
              <a:p>
                <a:endParaRPr lang="en-A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68323" b="-3882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4">
            <a:extLst>
              <a:ext uri="{FF2B5EF4-FFF2-40B4-BE49-F238E27FC236}">
                <a16:creationId xmlns:a16="http://schemas.microsoft.com/office/drawing/2014/main" id="{B58761A3-D6D0-337E-DF13-9C27E2C31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gamble in the gain domain</a:t>
            </a:r>
          </a:p>
        </p:txBody>
      </p:sp>
    </p:spTree>
    <p:extLst>
      <p:ext uri="{BB962C8B-B14F-4D97-AF65-F5344CB8AC3E}">
        <p14:creationId xmlns:p14="http://schemas.microsoft.com/office/powerpoint/2010/main" val="22568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B58761A3-D6D0-337E-DF13-9C27E2C31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gamble in the gain domain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F7B5ED0-62DA-9901-7D1F-5BA73ACE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62" y="1058946"/>
            <a:ext cx="8118676" cy="579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848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AU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AU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AU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AU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where</m:t>
                              </m:r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AU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AU" sz="3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AU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AU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AU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AU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where</m:t>
                              </m:r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sz="3200" dirty="0">
                  <a:solidFill>
                    <a:schemeClr val="tx1"/>
                  </a:solidFill>
                </a:endParaRPr>
              </a:p>
              <a:p>
                <a:endParaRPr lang="en-AU" sz="3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A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=(0.5, $110;0.5, −$100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solidFill>
                    <a:schemeClr val="tx1"/>
                  </a:solidFill>
                </a:endParaRPr>
              </a:p>
              <a:p>
                <a:endParaRPr lang="en-A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68323" b="-3882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4">
            <a:extLst>
              <a:ext uri="{FF2B5EF4-FFF2-40B4-BE49-F238E27FC236}">
                <a16:creationId xmlns:a16="http://schemas.microsoft.com/office/drawing/2014/main" id="{7AA81285-C532-C077-9548-6A4A168B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50:50 gamble</a:t>
            </a:r>
          </a:p>
        </p:txBody>
      </p:sp>
    </p:spTree>
    <p:extLst>
      <p:ext uri="{BB962C8B-B14F-4D97-AF65-F5344CB8AC3E}">
        <p14:creationId xmlns:p14="http://schemas.microsoft.com/office/powerpoint/2010/main" val="3254652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AU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AU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AU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AU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where</m:t>
                              </m:r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AU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AU" sz="3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AU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AU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AU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AU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where</m:t>
                              </m:r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sz="3200" dirty="0"/>
              </a:p>
              <a:p>
                <a:endParaRPr lang="en-AU" sz="3200" dirty="0"/>
              </a:p>
              <a:p>
                <a:pPr algn="ctr"/>
                <a:r>
                  <a:rPr lang="en-AU" sz="3200" dirty="0">
                    <a:latin typeface="Cambria Math" panose="02040503050406030204" pitchFamily="18" charset="0"/>
                  </a:rPr>
                  <a:t>$100</a:t>
                </a:r>
              </a:p>
              <a:p>
                <a:pPr algn="ctr"/>
                <a:r>
                  <a:rPr lang="en-AU" sz="3200" dirty="0">
                    <a:latin typeface="Cambria Math" panose="02040503050406030204" pitchFamily="18" charset="0"/>
                  </a:rPr>
                  <a:t>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AU" sz="3200" i="1" dirty="0">
                          <a:latin typeface="Cambria Math" panose="02040503050406030204" pitchFamily="18" charset="0"/>
                        </a:rPr>
                        <m:t>=(0.5, $250;0.5, 0)</m:t>
                      </m:r>
                    </m:oMath>
                  </m:oMathPara>
                </a14:m>
                <a:endParaRPr lang="en-AU" sz="3200" dirty="0"/>
              </a:p>
              <a:p>
                <a:endParaRPr lang="en-AU" sz="3200" dirty="0">
                  <a:solidFill>
                    <a:schemeClr val="tx1"/>
                  </a:solidFill>
                </a:endParaRPr>
              </a:p>
              <a:p>
                <a:endParaRPr lang="en-A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68323" b="-3882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4">
            <a:extLst>
              <a:ext uri="{FF2B5EF4-FFF2-40B4-BE49-F238E27FC236}">
                <a16:creationId xmlns:a16="http://schemas.microsoft.com/office/drawing/2014/main" id="{B58761A3-D6D0-337E-DF13-9C27E2C31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gamble in the gain domain</a:t>
            </a:r>
          </a:p>
        </p:txBody>
      </p:sp>
    </p:spTree>
    <p:extLst>
      <p:ext uri="{BB962C8B-B14F-4D97-AF65-F5344CB8AC3E}">
        <p14:creationId xmlns:p14="http://schemas.microsoft.com/office/powerpoint/2010/main" val="2903787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A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32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AU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32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=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5 </m:t>
                      </m:r>
                      <m:r>
                        <a:rPr lang="en-A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250</m:t>
                          </m:r>
                        </m:e>
                      </m:d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AU" sz="320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250</m:t>
                          </m:r>
                        </m:e>
                        <m:sup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7.91</m:t>
                      </m:r>
                    </m:oMath>
                  </m:oMathPara>
                </a14:m>
                <a:endParaRPr lang="en-US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A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4">
            <a:extLst>
              <a:ext uri="{FF2B5EF4-FFF2-40B4-BE49-F238E27FC236}">
                <a16:creationId xmlns:a16="http://schemas.microsoft.com/office/drawing/2014/main" id="{91FB482B-5724-0FAA-E9F9-C44F5636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gamble in the gain domain: accept or reject?</a:t>
            </a:r>
          </a:p>
        </p:txBody>
      </p:sp>
    </p:spTree>
    <p:extLst>
      <p:ext uri="{BB962C8B-B14F-4D97-AF65-F5344CB8AC3E}">
        <p14:creationId xmlns:p14="http://schemas.microsoft.com/office/powerpoint/2010/main" val="3062991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A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$100</m:t>
                          </m:r>
                        </m:e>
                      </m:d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</m:oMath>
                  </m:oMathPara>
                </a14:m>
                <a:endParaRPr lang="en-AU" sz="320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=</m:t>
                      </m:r>
                      <m:sSup>
                        <m:sSupPr>
                          <m:ctrlPr>
                            <a:rPr lang="en-AU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  <m:sup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A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4">
            <a:extLst>
              <a:ext uri="{FF2B5EF4-FFF2-40B4-BE49-F238E27FC236}">
                <a16:creationId xmlns:a16="http://schemas.microsoft.com/office/drawing/2014/main" id="{91FB482B-5724-0FAA-E9F9-C44F5636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gamble in the gain domain: accept or reject?</a:t>
            </a:r>
          </a:p>
        </p:txBody>
      </p:sp>
    </p:spTree>
    <p:extLst>
      <p:ext uri="{BB962C8B-B14F-4D97-AF65-F5344CB8AC3E}">
        <p14:creationId xmlns:p14="http://schemas.microsoft.com/office/powerpoint/2010/main" val="1981031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$100</m:t>
                          </m:r>
                        </m:e>
                      </m:d>
                      <m:r>
                        <a:rPr lang="en-A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10&gt;7.91=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4">
            <a:extLst>
              <a:ext uri="{FF2B5EF4-FFF2-40B4-BE49-F238E27FC236}">
                <a16:creationId xmlns:a16="http://schemas.microsoft.com/office/drawing/2014/main" id="{1EBE832B-45DE-6F5E-5023-2D467E98F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gamble in the gain domain: accept or reject?</a:t>
            </a:r>
          </a:p>
        </p:txBody>
      </p:sp>
    </p:spTree>
    <p:extLst>
      <p:ext uri="{BB962C8B-B14F-4D97-AF65-F5344CB8AC3E}">
        <p14:creationId xmlns:p14="http://schemas.microsoft.com/office/powerpoint/2010/main" val="479107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EBE832B-45DE-6F5E-5023-2D467E98F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gamble in the gain domain: accept or reject?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A4088D-2B18-1706-FC36-85906CD30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894" y="1062135"/>
            <a:ext cx="8114211" cy="57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410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91FB482B-5724-0FAA-E9F9-C44F5636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gamble in the gain domain: accept or reject after a negative shock?</a:t>
            </a:r>
          </a:p>
        </p:txBody>
      </p:sp>
      <p:pic>
        <p:nvPicPr>
          <p:cNvPr id="7" name="Picture 6" descr="A black and white drawing of a falling down arrow&#10;&#10;Description automatically generated">
            <a:extLst>
              <a:ext uri="{FF2B5EF4-FFF2-40B4-BE49-F238E27FC236}">
                <a16:creationId xmlns:a16="http://schemas.microsoft.com/office/drawing/2014/main" id="{3A3582D0-0AC7-AF72-34EB-AFCBBAE8A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857" y="1056444"/>
            <a:ext cx="5781766" cy="57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17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58A7F3-DF63-573F-296A-B4C0F46257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046980"/>
              </p:ext>
            </p:extLst>
          </p:nvPr>
        </p:nvGraphicFramePr>
        <p:xfrm>
          <a:off x="790575" y="3026833"/>
          <a:ext cx="10610850" cy="80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0CF81F-F363-0F53-C0B1-EE7E6E80CA64}"/>
              </a:ext>
            </a:extLst>
          </p:cNvPr>
          <p:cNvSpPr txBox="1"/>
          <p:nvPr/>
        </p:nvSpPr>
        <p:spPr>
          <a:xfrm>
            <a:off x="3146599" y="377239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/>
              <a:t>L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E29F0792-40F8-72FC-0AA3-5212F610087E}"/>
              </a:ext>
            </a:extLst>
          </p:cNvPr>
          <p:cNvSpPr/>
          <p:nvPr/>
        </p:nvSpPr>
        <p:spPr>
          <a:xfrm>
            <a:off x="3736523" y="2813211"/>
            <a:ext cx="4091427" cy="1489797"/>
          </a:xfrm>
          <a:prstGeom prst="arc">
            <a:avLst>
              <a:gd name="adj1" fmla="val 10913351"/>
              <a:gd name="adj2" fmla="val 21440137"/>
            </a:avLst>
          </a:pr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713AB88-233F-6495-2FC0-FDE0AAA9028D}"/>
              </a:ext>
            </a:extLst>
          </p:cNvPr>
          <p:cNvSpPr/>
          <p:nvPr/>
        </p:nvSpPr>
        <p:spPr>
          <a:xfrm flipV="1">
            <a:off x="3738680" y="2754250"/>
            <a:ext cx="1802003" cy="1307677"/>
          </a:xfrm>
          <a:prstGeom prst="arc">
            <a:avLst>
              <a:gd name="adj1" fmla="val 11156882"/>
              <a:gd name="adj2" fmla="val 21440137"/>
            </a:avLst>
          </a:pr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4DB624-0C78-30CC-3E24-A54E2DBB5CE9}"/>
              </a:ext>
            </a:extLst>
          </p:cNvPr>
          <p:cNvSpPr txBox="1"/>
          <p:nvPr/>
        </p:nvSpPr>
        <p:spPr>
          <a:xfrm>
            <a:off x="8405786" y="4730241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/>
              <a:t>Reference point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60509A-B58E-DA11-8763-9BD7DE8930F2}"/>
              </a:ext>
            </a:extLst>
          </p:cNvPr>
          <p:cNvCxnSpPr>
            <a:cxnSpLocks/>
          </p:cNvCxnSpPr>
          <p:nvPr/>
        </p:nvCxnSpPr>
        <p:spPr>
          <a:xfrm flipH="1" flipV="1">
            <a:off x="10126770" y="3553373"/>
            <a:ext cx="5209" cy="117686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20D0BF-4D27-C530-BC04-5B97564AFCBC}"/>
              </a:ext>
            </a:extLst>
          </p:cNvPr>
          <p:cNvSpPr txBox="1"/>
          <p:nvPr/>
        </p:nvSpPr>
        <p:spPr>
          <a:xfrm>
            <a:off x="4779607" y="1405918"/>
            <a:ext cx="19589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Win gamble (+250)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32E17-BCFF-D6C2-5461-74A23F9EBDC1}"/>
              </a:ext>
            </a:extLst>
          </p:cNvPr>
          <p:cNvSpPr txBox="1"/>
          <p:nvPr/>
        </p:nvSpPr>
        <p:spPr>
          <a:xfrm>
            <a:off x="3760133" y="4017980"/>
            <a:ext cx="18020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Certain gain</a:t>
            </a:r>
            <a:br>
              <a:rPr lang="en-AU" sz="2800" dirty="0"/>
            </a:br>
            <a:r>
              <a:rPr lang="en-AU" sz="2800" dirty="0"/>
              <a:t>(+100)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623AB20-8E8E-0657-7146-854DFEE03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gamble in the gain domain: accept or reject after a negative shock?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8D221B-CDC8-8519-6CB6-1830AD4E9770}"/>
              </a:ext>
            </a:extLst>
          </p:cNvPr>
          <p:cNvCxnSpPr>
            <a:cxnSpLocks/>
          </p:cNvCxnSpPr>
          <p:nvPr/>
        </p:nvCxnSpPr>
        <p:spPr>
          <a:xfrm flipV="1">
            <a:off x="3413264" y="3521796"/>
            <a:ext cx="301806" cy="50118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A49372-A628-D6C6-E995-D3537D851C3F}"/>
              </a:ext>
            </a:extLst>
          </p:cNvPr>
          <p:cNvSpPr txBox="1"/>
          <p:nvPr/>
        </p:nvSpPr>
        <p:spPr>
          <a:xfrm>
            <a:off x="6874187" y="3538707"/>
            <a:ext cx="1802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L+250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C1F03-211C-AF52-4BDE-B6F0C13F3083}"/>
              </a:ext>
            </a:extLst>
          </p:cNvPr>
          <p:cNvSpPr txBox="1"/>
          <p:nvPr/>
        </p:nvSpPr>
        <p:spPr>
          <a:xfrm>
            <a:off x="9947167" y="300421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43286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1B6780C-D838-AA10-5699-FC25487A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894" y="1062135"/>
            <a:ext cx="8114211" cy="57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0BF29741-ED4E-C4E5-9B2E-E7AEA61B5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gamble in the gain domain: accept or reject after a negative shock?</a:t>
            </a:r>
          </a:p>
        </p:txBody>
      </p:sp>
    </p:spTree>
    <p:extLst>
      <p:ext uri="{BB962C8B-B14F-4D97-AF65-F5344CB8AC3E}">
        <p14:creationId xmlns:p14="http://schemas.microsoft.com/office/powerpoint/2010/main" val="1884371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A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32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AU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32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=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110</m:t>
                          </m:r>
                        </m:e>
                      </m:d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−100</m:t>
                          </m:r>
                        </m:e>
                      </m:d>
                    </m:oMath>
                  </m:oMathPara>
                </a14:m>
                <a:endParaRPr lang="en-AU" sz="320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=0.5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110</m:t>
                          </m:r>
                        </m:e>
                        <m:sup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  <m:sup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=−4.76</m:t>
                      </m:r>
                    </m:oMath>
                  </m:oMathPara>
                </a14:m>
                <a:endParaRPr lang="en-US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A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4">
            <a:extLst>
              <a:ext uri="{FF2B5EF4-FFF2-40B4-BE49-F238E27FC236}">
                <a16:creationId xmlns:a16="http://schemas.microsoft.com/office/drawing/2014/main" id="{91FB482B-5724-0FAA-E9F9-C44F5636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50:50 gamble: accept or reject?</a:t>
            </a:r>
          </a:p>
        </p:txBody>
      </p:sp>
    </p:spTree>
    <p:extLst>
      <p:ext uri="{BB962C8B-B14F-4D97-AF65-F5344CB8AC3E}">
        <p14:creationId xmlns:p14="http://schemas.microsoft.com/office/powerpoint/2010/main" val="2487162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91FB482B-5724-0FAA-E9F9-C44F5636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50:50 gamble: accept or reject?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097F4DE-49A0-4ED4-4584-85905DF6D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88" y="1060269"/>
            <a:ext cx="8116824" cy="579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621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ableware, linedrawing&#10;&#10;Description automatically generated">
            <a:extLst>
              <a:ext uri="{FF2B5EF4-FFF2-40B4-BE49-F238E27FC236}">
                <a16:creationId xmlns:a16="http://schemas.microsoft.com/office/drawing/2014/main" id="{47127730-8D32-A128-F453-E71133FAB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19" b="12936"/>
          <a:stretch/>
        </p:blipFill>
        <p:spPr>
          <a:xfrm>
            <a:off x="0" y="589219"/>
            <a:ext cx="12192000" cy="6268782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7D304ADA-F638-E1EB-A235-CA45E71D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50:50 gamble: accept or reject after a loss?</a:t>
            </a:r>
          </a:p>
        </p:txBody>
      </p:sp>
    </p:spTree>
    <p:extLst>
      <p:ext uri="{BB962C8B-B14F-4D97-AF65-F5344CB8AC3E}">
        <p14:creationId xmlns:p14="http://schemas.microsoft.com/office/powerpoint/2010/main" val="984856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58A7F3-DF63-573F-296A-B4C0F46257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0798693"/>
              </p:ext>
            </p:extLst>
          </p:nvPr>
        </p:nvGraphicFramePr>
        <p:xfrm>
          <a:off x="790575" y="3026833"/>
          <a:ext cx="10610850" cy="80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0CF81F-F363-0F53-C0B1-EE7E6E80CA64}"/>
              </a:ext>
            </a:extLst>
          </p:cNvPr>
          <p:cNvSpPr txBox="1"/>
          <p:nvPr/>
        </p:nvSpPr>
        <p:spPr>
          <a:xfrm>
            <a:off x="2971800" y="4419600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/>
              <a:t>Lost wallet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114340-E6AE-7160-9F5F-8AC429F3B59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154175" y="3831166"/>
            <a:ext cx="0" cy="58843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E29F0792-40F8-72FC-0AA3-5212F610087E}"/>
              </a:ext>
            </a:extLst>
          </p:cNvPr>
          <p:cNvSpPr/>
          <p:nvPr/>
        </p:nvSpPr>
        <p:spPr>
          <a:xfrm>
            <a:off x="4135125" y="2552700"/>
            <a:ext cx="2208516" cy="1392766"/>
          </a:xfrm>
          <a:prstGeom prst="arc">
            <a:avLst>
              <a:gd name="adj1" fmla="val 11156882"/>
              <a:gd name="adj2" fmla="val 21440137"/>
            </a:avLst>
          </a:pr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713AB88-233F-6495-2FC0-FDE0AAA9028D}"/>
              </a:ext>
            </a:extLst>
          </p:cNvPr>
          <p:cNvSpPr/>
          <p:nvPr/>
        </p:nvSpPr>
        <p:spPr>
          <a:xfrm flipH="1">
            <a:off x="2152656" y="2552700"/>
            <a:ext cx="1944000" cy="1389600"/>
          </a:xfrm>
          <a:prstGeom prst="arc">
            <a:avLst>
              <a:gd name="adj1" fmla="val 11156882"/>
              <a:gd name="adj2" fmla="val 21440137"/>
            </a:avLst>
          </a:pr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4DB624-0C78-30CC-3E24-A54E2DBB5CE9}"/>
              </a:ext>
            </a:extLst>
          </p:cNvPr>
          <p:cNvSpPr txBox="1"/>
          <p:nvPr/>
        </p:nvSpPr>
        <p:spPr>
          <a:xfrm>
            <a:off x="4380225" y="5008034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/>
              <a:t>Reference point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60509A-B58E-DA11-8763-9BD7DE8930F2}"/>
              </a:ext>
            </a:extLst>
          </p:cNvPr>
          <p:cNvCxnSpPr>
            <a:cxnSpLocks/>
            <a:stCxn id="19" idx="0"/>
            <a:endCxn id="7" idx="2"/>
          </p:cNvCxnSpPr>
          <p:nvPr/>
        </p:nvCxnSpPr>
        <p:spPr>
          <a:xfrm flipH="1" flipV="1">
            <a:off x="6096000" y="3831166"/>
            <a:ext cx="5209" cy="117686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20D0BF-4D27-C530-BC04-5B97564AFCBC}"/>
              </a:ext>
            </a:extLst>
          </p:cNvPr>
          <p:cNvSpPr txBox="1"/>
          <p:nvPr/>
        </p:nvSpPr>
        <p:spPr>
          <a:xfrm>
            <a:off x="4259904" y="1169998"/>
            <a:ext cx="19589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Win gamble (+110)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32E17-BCFF-D6C2-5461-74A23F9EBDC1}"/>
              </a:ext>
            </a:extLst>
          </p:cNvPr>
          <p:cNvSpPr txBox="1"/>
          <p:nvPr/>
        </p:nvSpPr>
        <p:spPr>
          <a:xfrm>
            <a:off x="2057403" y="1169999"/>
            <a:ext cx="21345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Lose gamble</a:t>
            </a:r>
            <a:br>
              <a:rPr lang="en-AU" sz="2800" dirty="0"/>
            </a:br>
            <a:r>
              <a:rPr lang="en-AU" sz="2800" dirty="0"/>
              <a:t>(-100)</a:t>
            </a: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7F862CEA-352C-09B9-B7BD-DD2E1C05E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50:50 gamble: accept or reject after a loss?</a:t>
            </a:r>
          </a:p>
        </p:txBody>
      </p:sp>
    </p:spTree>
    <p:extLst>
      <p:ext uri="{BB962C8B-B14F-4D97-AF65-F5344CB8AC3E}">
        <p14:creationId xmlns:p14="http://schemas.microsoft.com/office/powerpoint/2010/main" val="1377177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A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32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AU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32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32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AU" sz="3200" b="0" dirty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AU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=</m:t>
                    </m:r>
                    <m:r>
                      <a:rPr lang="en-A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0.5</m:t>
                    </m:r>
                    <m:r>
                      <a:rPr lang="en-AU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AU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A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−100</m:t>
                        </m:r>
                        <m:r>
                          <a:rPr lang="en-A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+110</m:t>
                        </m:r>
                      </m:e>
                    </m:d>
                    <m:r>
                      <a:rPr lang="en-AU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0.5</m:t>
                    </m:r>
                    <m:r>
                      <a:rPr lang="en-AU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AU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A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−100</m:t>
                        </m:r>
                        <m:r>
                          <a:rPr lang="en-A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−100</m:t>
                        </m:r>
                      </m:e>
                    </m:d>
                  </m:oMath>
                </a14:m>
                <a:endParaRPr lang="en-AU" sz="320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  <m:sup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=−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12.56</m:t>
                      </m:r>
                    </m:oMath>
                  </m:oMathPara>
                </a14:m>
                <a:endParaRPr lang="en-US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AU" sz="3200" dirty="0"/>
              </a:p>
              <a:p>
                <a:pPr algn="ctr"/>
                <a:endParaRPr lang="en-US" sz="32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4">
            <a:extLst>
              <a:ext uri="{FF2B5EF4-FFF2-40B4-BE49-F238E27FC236}">
                <a16:creationId xmlns:a16="http://schemas.microsoft.com/office/drawing/2014/main" id="{0EE200A9-1747-E6DD-4254-605C32600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50:50 gamble: accept or reject after a loss?</a:t>
            </a:r>
          </a:p>
        </p:txBody>
      </p:sp>
    </p:spTree>
    <p:extLst>
      <p:ext uri="{BB962C8B-B14F-4D97-AF65-F5344CB8AC3E}">
        <p14:creationId xmlns:p14="http://schemas.microsoft.com/office/powerpoint/2010/main" val="15194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A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−100</m:t>
                          </m:r>
                        </m:e>
                      </m:d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=−2 </m:t>
                      </m:r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</m:e>
                        <m:sup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</m:oMath>
                  </m:oMathPara>
                </a14:m>
                <a:endParaRPr lang="en-AU" sz="3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=−20</m:t>
                      </m:r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431FBE-0858-8E40-B85B-7C52DB276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4">
            <a:extLst>
              <a:ext uri="{FF2B5EF4-FFF2-40B4-BE49-F238E27FC236}">
                <a16:creationId xmlns:a16="http://schemas.microsoft.com/office/drawing/2014/main" id="{1EBE832B-45DE-6F5E-5023-2D467E98F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 50:50 gamble: accept or reject after a loss?</a:t>
            </a:r>
          </a:p>
        </p:txBody>
      </p:sp>
    </p:spTree>
    <p:extLst>
      <p:ext uri="{BB962C8B-B14F-4D97-AF65-F5344CB8AC3E}">
        <p14:creationId xmlns:p14="http://schemas.microsoft.com/office/powerpoint/2010/main" val="4244765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1">
      <a:dk1>
        <a:srgbClr val="000000"/>
      </a:dk1>
      <a:lt1>
        <a:srgbClr val="FFFFFF"/>
      </a:lt1>
      <a:dk2>
        <a:srgbClr val="323232"/>
      </a:dk2>
      <a:lt2>
        <a:srgbClr val="B2B2B2"/>
      </a:lt2>
      <a:accent1>
        <a:srgbClr val="0F4BEB"/>
      </a:accent1>
      <a:accent2>
        <a:srgbClr val="FF2305"/>
      </a:accent2>
      <a:accent3>
        <a:srgbClr val="000000"/>
      </a:accent3>
      <a:accent4>
        <a:srgbClr val="FAF528"/>
      </a:accent4>
      <a:accent5>
        <a:srgbClr val="09D369"/>
      </a:accent5>
      <a:accent6>
        <a:srgbClr val="FF9600"/>
      </a:accent6>
      <a:hlink>
        <a:srgbClr val="00B7E0"/>
      </a:hlink>
      <a:folHlink>
        <a:srgbClr val="00B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UTS Powerpoint template_16x9_C" id="{EA956CE0-7F49-FD41-9C98-C395F5454CD1}" vid="{8DF70025-42FC-C04B-AAEE-317C2426C9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21393</TotalTime>
  <Words>778</Words>
  <Application>Microsoft Macintosh PowerPoint</Application>
  <PresentationFormat>Widescreen</PresentationFormat>
  <Paragraphs>109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Cambria Math</vt:lpstr>
      <vt:lpstr>Helvetica</vt:lpstr>
      <vt:lpstr>Office Theme</vt:lpstr>
      <vt:lpstr>PowerPoint Presentation</vt:lpstr>
      <vt:lpstr>A 50:50 gamble</vt:lpstr>
      <vt:lpstr>A 50:50 gamble</vt:lpstr>
      <vt:lpstr>A 50:50 gamble: accept or reject?</vt:lpstr>
      <vt:lpstr>A 50:50 gamble: accept or reject?</vt:lpstr>
      <vt:lpstr>A 50:50 gamble: accept or reject after a loss?</vt:lpstr>
      <vt:lpstr>A 50:50 gamble: accept or reject after a loss?</vt:lpstr>
      <vt:lpstr>A 50:50 gamble: accept or reject after a loss?</vt:lpstr>
      <vt:lpstr>A 50:50 gamble: accept or reject after a loss?</vt:lpstr>
      <vt:lpstr>A 50:50 gamble: accept or reject after a loss?</vt:lpstr>
      <vt:lpstr>A 50:50 gamble: accept or reject after a loss?</vt:lpstr>
      <vt:lpstr>A 50:50 gamble: accept or reject after adaptation to loss?</vt:lpstr>
      <vt:lpstr>A 50:50 gamble: accept or reject after a win?</vt:lpstr>
      <vt:lpstr>A 50:50 gamble: accept or reject after a win?</vt:lpstr>
      <vt:lpstr>A 50:50 gamble: accept or reject after a win?</vt:lpstr>
      <vt:lpstr>A 50:50 gamble: accept or reject after a win?</vt:lpstr>
      <vt:lpstr>A 50:50 gamble: accept or reject after a win?</vt:lpstr>
      <vt:lpstr>A 60:40 gamble</vt:lpstr>
      <vt:lpstr>A 60:40 gamble</vt:lpstr>
      <vt:lpstr>A 60:40 gamble: accept or reject?</vt:lpstr>
      <vt:lpstr>A 60:40 gamble: accept or reject?</vt:lpstr>
      <vt:lpstr>A 60:40 gamble: accept or reject after a loss?</vt:lpstr>
      <vt:lpstr>A 60:40 gamble: accept or reject after a loss?</vt:lpstr>
      <vt:lpstr>A 60:40 gamble: accept or reject after a loss?</vt:lpstr>
      <vt:lpstr>A 60:40 gamble: accept or reject after a loss?</vt:lpstr>
      <vt:lpstr>A 60:40 gamble: accept or reject after a win?</vt:lpstr>
      <vt:lpstr>A 60:40 gamble: accept or reject after a loss?</vt:lpstr>
      <vt:lpstr>A gamble in the gain domain</vt:lpstr>
      <vt:lpstr>A gamble in the gain domain</vt:lpstr>
      <vt:lpstr>A gamble in the gain domain</vt:lpstr>
      <vt:lpstr>A gamble in the gain domain: accept or reject?</vt:lpstr>
      <vt:lpstr>A gamble in the gain domain: accept or reject?</vt:lpstr>
      <vt:lpstr>A gamble in the gain domain: accept or reject?</vt:lpstr>
      <vt:lpstr>A gamble in the gain domain: accept or reject?</vt:lpstr>
      <vt:lpstr>A gamble in the gain domain: accept or reject after a negative shock?</vt:lpstr>
      <vt:lpstr>A gamble in the gain domain: accept or reject after a negative shock?</vt:lpstr>
      <vt:lpstr>A gamble in the gain domain: accept or reject after a negative shock?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Economics 23005</dc:title>
  <dc:creator>Jason Collins</dc:creator>
  <cp:lastModifiedBy>Jason Collins</cp:lastModifiedBy>
  <cp:revision>69</cp:revision>
  <dcterms:created xsi:type="dcterms:W3CDTF">2022-02-14T06:08:26Z</dcterms:created>
  <dcterms:modified xsi:type="dcterms:W3CDTF">2024-08-18T04:17:52Z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4f0713-8a76-46fc-9033-3e1b6c45971d_Enabled">
    <vt:lpwstr>true</vt:lpwstr>
  </property>
  <property fmtid="{D5CDD505-2E9C-101B-9397-08002B2CF9AE}" pid="3" name="MSIP_Label_ba4f0713-8a76-46fc-9033-3e1b6c45971d_SetDate">
    <vt:lpwstr>2021-06-10T03:39:58Z</vt:lpwstr>
  </property>
  <property fmtid="{D5CDD505-2E9C-101B-9397-08002B2CF9AE}" pid="4" name="MSIP_Label_ba4f0713-8a76-46fc-9033-3e1b6c45971d_Method">
    <vt:lpwstr>Privileged</vt:lpwstr>
  </property>
  <property fmtid="{D5CDD505-2E9C-101B-9397-08002B2CF9AE}" pid="5" name="MSIP_Label_ba4f0713-8a76-46fc-9033-3e1b6c45971d_Name">
    <vt:lpwstr>UTS-Public</vt:lpwstr>
  </property>
  <property fmtid="{D5CDD505-2E9C-101B-9397-08002B2CF9AE}" pid="6" name="MSIP_Label_ba4f0713-8a76-46fc-9033-3e1b6c45971d_SiteId">
    <vt:lpwstr>e8911c26-cf9f-4a9c-878e-527807be8791</vt:lpwstr>
  </property>
  <property fmtid="{D5CDD505-2E9C-101B-9397-08002B2CF9AE}" pid="7" name="MSIP_Label_ba4f0713-8a76-46fc-9033-3e1b6c45971d_ActionId">
    <vt:lpwstr>6ab3b3b8-caa6-4a18-863c-f302df8f3726</vt:lpwstr>
  </property>
  <property fmtid="{D5CDD505-2E9C-101B-9397-08002B2CF9AE}" pid="8" name="MSIP_Label_ba4f0713-8a76-46fc-9033-3e1b6c45971d_ContentBits">
    <vt:lpwstr>0</vt:lpwstr>
  </property>
</Properties>
</file>